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68" r:id="rId3"/>
    <p:sldId id="257" r:id="rId4"/>
    <p:sldId id="269" r:id="rId5"/>
    <p:sldId id="296" r:id="rId6"/>
    <p:sldId id="270" r:id="rId7"/>
    <p:sldId id="271" r:id="rId8"/>
    <p:sldId id="272" r:id="rId9"/>
    <p:sldId id="298" r:id="rId10"/>
    <p:sldId id="273" r:id="rId11"/>
    <p:sldId id="274" r:id="rId12"/>
    <p:sldId id="275" r:id="rId13"/>
    <p:sldId id="276" r:id="rId14"/>
    <p:sldId id="297" r:id="rId15"/>
    <p:sldId id="277" r:id="rId16"/>
    <p:sldId id="299" r:id="rId17"/>
    <p:sldId id="278" r:id="rId18"/>
    <p:sldId id="279" r:id="rId19"/>
    <p:sldId id="280" r:id="rId20"/>
    <p:sldId id="281" r:id="rId21"/>
    <p:sldId id="301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  <p:sldId id="290" r:id="rId31"/>
    <p:sldId id="292" r:id="rId32"/>
    <p:sldId id="291" r:id="rId33"/>
    <p:sldId id="293" r:id="rId34"/>
    <p:sldId id="294" r:id="rId35"/>
    <p:sldId id="303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32" autoAdjust="0"/>
    <p:restoredTop sz="94660"/>
  </p:normalViewPr>
  <p:slideViewPr>
    <p:cSldViewPr snapToGrid="0">
      <p:cViewPr varScale="1">
        <p:scale>
          <a:sx n="73" d="100"/>
          <a:sy n="73" d="100"/>
        </p:scale>
        <p:origin x="6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8.png>
</file>

<file path=ppt/media/image2.png>
</file>

<file path=ppt/media/image35.png>
</file>

<file path=ppt/media/image6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49E80E-212E-4A68-8620-B1ECD22FC285}" type="datetimeFigureOut">
              <a:rPr lang="en-US" smtClean="0"/>
              <a:t>4/17/2021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C7F2DA-BDA8-4586-B3EF-3A8C59EC6C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27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292F3-6485-4DEC-982F-03DF69FE5BD1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292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FBBD0F-24E1-43CA-89F0-3F7E0BACBA04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654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9CEE1E-CAAC-4FF1-8D16-A0153C2460D0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166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8CCA5-B8A9-472B-91A6-91F2C2B69FDA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3192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36042-E2AC-4F7C-AA6E-FBD45F780BFD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111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33E5A3-1D58-4B3A-BFD9-69B2A31E9C97}" type="datetime1">
              <a:rPr lang="en-US" smtClean="0"/>
              <a:t>4/17/2021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59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BE1D4-021C-40F0-81C9-561F0017FA85}" type="datetime1">
              <a:rPr lang="en-US" smtClean="0"/>
              <a:t>4/17/2021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9932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A00373-EB9E-4580-8673-D80A7B4EB421}" type="datetime1">
              <a:rPr lang="en-US" smtClean="0"/>
              <a:t>4/17/2021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825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9624-200E-4183-AB5E-63E3A80497E2}" type="datetime1">
              <a:rPr lang="en-US" smtClean="0"/>
              <a:t>4/17/2021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283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37185B-649D-4A3A-9117-35426F3756CF}" type="datetime1">
              <a:rPr lang="en-US" smtClean="0"/>
              <a:t>4/17/2021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61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43D5-C072-4677-AD3E-C14877E8E15E}" type="datetime1">
              <a:rPr lang="en-US" smtClean="0"/>
              <a:t>4/17/2021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316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87B48-AEAD-49B9-8F8A-57DFA7B5F4C1}" type="datetime1">
              <a:rPr lang="en-US" smtClean="0"/>
              <a:t>4/17/2021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5300A-58DC-40DB-8266-5DAB654BB6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595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emf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7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9" name="Picture 7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4638434" y="320231"/>
            <a:ext cx="7301132" cy="905738"/>
          </a:xfrm>
          <a:prstGeom prst="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76200">
            <a:solidFill>
              <a:schemeClr val="accent2">
                <a:lumMod val="7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vert="horz" lIns="91440" tIns="45720" rIns="91440" bIns="45720" rtlCol="0" anchor="ctr">
            <a:normAutofit/>
          </a:bodyPr>
          <a:lstStyle/>
          <a:p>
            <a:pPr marL="12700"/>
            <a:r>
              <a:rPr lang="en-US" kern="1200" spc="-19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Electrical Machinery Fundamentals</a:t>
            </a:r>
          </a:p>
        </p:txBody>
      </p:sp>
      <p:sp>
        <p:nvSpPr>
          <p:cNvPr id="1030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Image result for uet lahore logo">
            <a:extLst>
              <a:ext uri="{FF2B5EF4-FFF2-40B4-BE49-F238E27FC236}">
                <a16:creationId xmlns:a16="http://schemas.microsoft.com/office/drawing/2014/main" id="{47CBF2EA-D95E-479B-8DF8-5122F8F31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29349" y="2804521"/>
            <a:ext cx="3661831" cy="12691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FDE7BD-16BE-4624-9D9A-80A6D2788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536367" y="6223702"/>
            <a:ext cx="5289562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sz="11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  <a:endParaRPr lang="en-US" sz="1100" kern="1200" dirty="0">
              <a:solidFill>
                <a:srgbClr val="898989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797187" y="2192670"/>
            <a:ext cx="6767922" cy="1490793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721995" algn="ctr">
              <a:spcBef>
                <a:spcPts val="105"/>
              </a:spcBef>
            </a:pPr>
            <a:r>
              <a:rPr lang="en-US" sz="3200" dirty="0">
                <a:solidFill>
                  <a:srgbClr val="0000FF"/>
                </a:solidFill>
                <a:latin typeface="Arial"/>
                <a:cs typeface="Arial"/>
              </a:rPr>
              <a:t>		</a:t>
            </a:r>
            <a:r>
              <a:rPr sz="3200" dirty="0">
                <a:solidFill>
                  <a:srgbClr val="0000FF"/>
                </a:solidFill>
                <a:latin typeface="Arial"/>
                <a:cs typeface="Arial"/>
              </a:rPr>
              <a:t>E</a:t>
            </a:r>
            <a:r>
              <a:rPr lang="en-US" sz="3200" dirty="0">
                <a:solidFill>
                  <a:srgbClr val="0000FF"/>
                </a:solidFill>
                <a:latin typeface="Arial"/>
                <a:cs typeface="Arial"/>
              </a:rPr>
              <a:t>E</a:t>
            </a:r>
            <a:r>
              <a:rPr sz="3200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lang="en-US" sz="3200" spc="-30" dirty="0">
                <a:solidFill>
                  <a:srgbClr val="0000FF"/>
                </a:solidFill>
                <a:latin typeface="Arial"/>
                <a:cs typeface="Arial"/>
              </a:rPr>
              <a:t>250</a:t>
            </a:r>
            <a:r>
              <a:rPr sz="3200" spc="-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lang="en-US" sz="3200" spc="-5" dirty="0">
                <a:solidFill>
                  <a:srgbClr val="0000FF"/>
                </a:solidFill>
                <a:latin typeface="Arial"/>
                <a:cs typeface="Arial"/>
              </a:rPr>
              <a:t>SPRING</a:t>
            </a:r>
            <a:r>
              <a:rPr sz="3200" spc="-25" dirty="0">
                <a:solidFill>
                  <a:srgbClr val="0000FF"/>
                </a:solidFill>
                <a:latin typeface="Arial"/>
                <a:cs typeface="Arial"/>
              </a:rPr>
              <a:t> </a:t>
            </a:r>
            <a:r>
              <a:rPr sz="3200" spc="-5" dirty="0">
                <a:solidFill>
                  <a:srgbClr val="0000FF"/>
                </a:solidFill>
                <a:latin typeface="Arial"/>
                <a:cs typeface="Arial"/>
              </a:rPr>
              <a:t>20</a:t>
            </a:r>
            <a:r>
              <a:rPr lang="en-US" sz="3200" spc="-5" dirty="0">
                <a:solidFill>
                  <a:srgbClr val="0000FF"/>
                </a:solidFill>
                <a:latin typeface="Arial"/>
                <a:cs typeface="Arial"/>
              </a:rPr>
              <a:t>21</a:t>
            </a:r>
            <a:endParaRPr sz="3300" dirty="0">
              <a:latin typeface="Times New Roman"/>
              <a:cs typeface="Times New Roman"/>
            </a:endParaRPr>
          </a:p>
          <a:p>
            <a:pPr marL="1305560" algn="ctr"/>
            <a:r>
              <a:rPr sz="3200" dirty="0">
                <a:solidFill>
                  <a:srgbClr val="0000FF"/>
                </a:solidFill>
                <a:latin typeface="Arial"/>
                <a:cs typeface="Arial"/>
              </a:rPr>
              <a:t>Lecture </a:t>
            </a:r>
            <a:r>
              <a:rPr lang="en-US" sz="3200" dirty="0">
                <a:solidFill>
                  <a:srgbClr val="0000FF"/>
                </a:solidFill>
                <a:latin typeface="Arial"/>
                <a:cs typeface="Arial"/>
              </a:rPr>
              <a:t>2</a:t>
            </a:r>
          </a:p>
          <a:p>
            <a:pPr marL="1305560" algn="ctr"/>
            <a:r>
              <a:rPr lang="en-US" sz="3200" dirty="0">
                <a:solidFill>
                  <a:srgbClr val="0000FF"/>
                </a:solidFill>
                <a:latin typeface="Arial"/>
                <a:cs typeface="Arial"/>
              </a:rPr>
              <a:t>Instructor: Dr. Aashir Waleed</a:t>
            </a:r>
            <a:endParaRPr sz="2800" dirty="0">
              <a:latin typeface="Arial"/>
              <a:cs typeface="Arial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5C28BD-F91E-4DD1-9B83-152C88646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07" y="-26623"/>
            <a:ext cx="3932237" cy="735835"/>
          </a:xfrm>
        </p:spPr>
        <p:txBody>
          <a:bodyPr/>
          <a:lstStyle/>
          <a:p>
            <a:r>
              <a:rPr lang="en-US" b="1" u="sng" dirty="0"/>
              <a:t>4.5 Induced voltage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31460" y="821516"/>
            <a:ext cx="6526021" cy="2021177"/>
          </a:xfrm>
        </p:spPr>
        <p:txBody>
          <a:bodyPr>
            <a:normAutofit fontScale="85000" lnSpcReduction="20000"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500" b="1" dirty="0"/>
              <a:t>Neutral position: </a:t>
            </a:r>
            <a:r>
              <a:rPr lang="en-US" sz="3500" dirty="0"/>
              <a:t>Short circuit the coils with zero induced voltage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500" dirty="0"/>
              <a:t>Sparking if brushes shift at some rotation from neutral axis (poor commutation)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r="3029"/>
          <a:stretch/>
        </p:blipFill>
        <p:spPr>
          <a:xfrm>
            <a:off x="540144" y="2736350"/>
            <a:ext cx="4639299" cy="39409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2139"/>
          <a:stretch/>
        </p:blipFill>
        <p:spPr>
          <a:xfrm>
            <a:off x="6757481" y="238430"/>
            <a:ext cx="4305471" cy="31873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7123" y="3290143"/>
            <a:ext cx="4305471" cy="338714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7325" y="2056008"/>
            <a:ext cx="1283550" cy="5674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FCB422-6347-4336-9D61-FD978EE06272}"/>
              </a:ext>
            </a:extLst>
          </p:cNvPr>
          <p:cNvSpPr txBox="1"/>
          <p:nvPr/>
        </p:nvSpPr>
        <p:spPr>
          <a:xfrm>
            <a:off x="5778728" y="3512575"/>
            <a:ext cx="30442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FF0000"/>
                </a:solidFill>
              </a:rPr>
              <a:t>Large currents flow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70B39B-40D7-48FE-8AC0-1D1AB23C2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3854D6-2A3D-4B02-8E90-94E247D45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46426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6099"/>
            <a:ext cx="3932237" cy="735835"/>
          </a:xfrm>
        </p:spPr>
        <p:txBody>
          <a:bodyPr/>
          <a:lstStyle/>
          <a:p>
            <a:r>
              <a:rPr lang="en-US" b="1" u="sng" dirty="0"/>
              <a:t>4.6 Neutral zones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6" y="825988"/>
            <a:ext cx="11206439" cy="2380851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500" b="1" dirty="0">
                <a:solidFill>
                  <a:srgbClr val="FF0000"/>
                </a:solidFill>
                <a:highlight>
                  <a:srgbClr val="FFFF00"/>
                </a:highlight>
              </a:rPr>
              <a:t>Neutral zones: </a:t>
            </a:r>
            <a:r>
              <a:rPr lang="en-US" sz="3000" dirty="0"/>
              <a:t>Those places on the surface of armature where flux density is zero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000" dirty="0"/>
              <a:t>When generator operates at no load then neutral zones located exactly between the poles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000" dirty="0"/>
              <a:t>Always set brushes with the coils that are momentarily at neutral zones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2139"/>
          <a:stretch/>
        </p:blipFill>
        <p:spPr>
          <a:xfrm>
            <a:off x="1319442" y="3354946"/>
            <a:ext cx="4575351" cy="33871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7388" y="3206839"/>
            <a:ext cx="4546242" cy="3683359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85E91A-8104-4C61-B79E-88FC90135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507D56-22EA-4D44-9D8D-19DB94035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998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06016"/>
            <a:ext cx="6197118" cy="658997"/>
          </a:xfrm>
        </p:spPr>
        <p:txBody>
          <a:bodyPr>
            <a:noAutofit/>
          </a:bodyPr>
          <a:lstStyle/>
          <a:p>
            <a:r>
              <a:rPr lang="en-US" b="1" u="sng" dirty="0"/>
              <a:t>4.7 Value of induced voltage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003" y="973813"/>
            <a:ext cx="8887310" cy="2380851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000" dirty="0"/>
              <a:t>Induced voltage in DC generator with lap winding is given as: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3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3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000" dirty="0"/>
              <a:t>This is valid only if brushes are at neutral positions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4775" y="1798930"/>
            <a:ext cx="2719766" cy="73061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FE0CFBA-D215-4ED9-B0F2-2253FBCF1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582" y="3354662"/>
            <a:ext cx="8455370" cy="2728085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0D8B2D-5B90-4929-9F07-FEF7176C2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74134-2167-4792-BDD9-0AF4A7F0B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64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331" y="155500"/>
            <a:ext cx="9907931" cy="813742"/>
          </a:xfrm>
        </p:spPr>
        <p:txBody>
          <a:bodyPr>
            <a:noAutofit/>
          </a:bodyPr>
          <a:lstStyle/>
          <a:p>
            <a:r>
              <a:rPr lang="en-US" b="1" u="sng" dirty="0"/>
              <a:t>4.8 Generator under load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7928" y="1573397"/>
            <a:ext cx="6236263" cy="5284602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Current flows in the same direction in the conductors that are momentarily under pole N =&gt; same for conductors under S pole but opposite in direction as that of conductors under S pole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Direction of current: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N: Out of board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S: Into the board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0105" y="365086"/>
            <a:ext cx="6151895" cy="632809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0E0205-F446-4D9D-9794-CD6C4184A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53E4AE-7152-4960-948E-B42AE0F84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13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3C93C74E-702C-45F9-931B-058C5DF6838E}"/>
              </a:ext>
            </a:extLst>
          </p:cNvPr>
          <p:cNvSpPr/>
          <p:nvPr/>
        </p:nvSpPr>
        <p:spPr>
          <a:xfrm>
            <a:off x="8001560" y="155500"/>
            <a:ext cx="2228984" cy="1808271"/>
          </a:xfrm>
          <a:prstGeom prst="ellipse">
            <a:avLst/>
          </a:prstGeom>
          <a:noFill/>
          <a:ln w="762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876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4724" y="182539"/>
            <a:ext cx="7299317" cy="77800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4.8 Generator under load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21588" y="960543"/>
            <a:ext cx="5714978" cy="4413315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Torque(due to F) in opposite direction to that of direction of rotation</a:t>
            </a:r>
          </a:p>
          <a:p>
            <a:pPr marL="285750" indent="-2286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We need to provide torque on shaft to counter the opposite directional torque due to F</a:t>
            </a:r>
          </a:p>
          <a:p>
            <a:pPr marL="285750" indent="-2286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3200" dirty="0"/>
              <a:t>Resultant mechanical power is converted into electrical power that is delivered to load</a:t>
            </a:r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F7435D-E3DB-47B1-BA61-B00ACC83A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9">
            <a:extLst>
              <a:ext uri="{FF2B5EF4-FFF2-40B4-BE49-F238E27FC236}">
                <a16:creationId xmlns:a16="http://schemas.microsoft.com/office/drawing/2014/main" id="{F263A0B5-F8C4-4116-809F-78A768EA7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557784"/>
            <a:ext cx="513020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709" y="1132570"/>
            <a:ext cx="4475531" cy="4589613"/>
          </a:xfrm>
          <a:prstGeom prst="rect">
            <a:avLst/>
          </a:prstGeom>
          <a:effectLst/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6F5934-5A94-464D-B114-F979BB8CA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3200" y="6356350"/>
            <a:ext cx="353407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00" kern="1200">
                <a:solidFill>
                  <a:srgbClr val="404040"/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ABC1936-2BF6-4028-9FED-0BA5ED0D5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6782" y="6356350"/>
            <a:ext cx="9970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>
                <a:solidFill>
                  <a:srgbClr val="404040"/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590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719" y="203346"/>
            <a:ext cx="5709668" cy="9292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4.9 Armature reaction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719" y="1132570"/>
            <a:ext cx="5709668" cy="5522084"/>
          </a:xfrm>
        </p:spPr>
        <p:txBody>
          <a:bodyPr vert="horz" lIns="91440" tIns="45720" rIns="91440" bIns="45720" rtlCol="0">
            <a:normAutofit/>
          </a:bodyPr>
          <a:lstStyle/>
          <a:p>
            <a:pPr marL="514350" indent="-457200" algn="just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sz="2400" dirty="0" err="1"/>
              <a:t>mmf</a:t>
            </a:r>
            <a:r>
              <a:rPr lang="en-US" sz="2400" dirty="0"/>
              <a:t> due to armature winding(under load) distorts flux coming from poles. (Armature reaction) </a:t>
            </a:r>
          </a:p>
          <a:p>
            <a:pPr marL="514350" lvl="1">
              <a:spcBef>
                <a:spcPts val="600"/>
              </a:spcBef>
            </a:pPr>
            <a:r>
              <a:rPr lang="en-US" sz="2800" dirty="0">
                <a:sym typeface="Wingdings" panose="05000000000000000000" pitchFamily="2" charset="2"/>
              </a:rPr>
              <a:t></a:t>
            </a:r>
            <a:r>
              <a:rPr lang="en-US" sz="2800" b="1" i="1" dirty="0"/>
              <a:t>This effect takes place in both motors and generators </a:t>
            </a:r>
          </a:p>
          <a:p>
            <a:pPr marL="514350" lvl="1">
              <a:spcBef>
                <a:spcPts val="600"/>
              </a:spcBef>
            </a:pPr>
            <a:endParaRPr lang="en-US" sz="2800" b="1" i="1" dirty="0"/>
          </a:p>
          <a:p>
            <a:pPr marL="514350" indent="-457200" algn="just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sz="2400" dirty="0"/>
              <a:t>Intensity of armature flux depends upon MMF of armature which depends upon the current.</a:t>
            </a:r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rgbClr val="FF0000"/>
                </a:solidFill>
              </a:rPr>
              <a:t>Contrary to flux due to fixed poles armature flux varies with the load </a:t>
            </a:r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b="1" i="1" dirty="0">
                <a:solidFill>
                  <a:srgbClr val="FF0000"/>
                </a:solidFill>
              </a:rPr>
              <a:t>Armature flux is at right angle to the flux due to poles.</a:t>
            </a:r>
          </a:p>
          <a:p>
            <a:pPr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F7435D-E3DB-47B1-BA61-B00ACC83A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2950" y="0"/>
            <a:ext cx="609905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9">
            <a:extLst>
              <a:ext uri="{FF2B5EF4-FFF2-40B4-BE49-F238E27FC236}">
                <a16:creationId xmlns:a16="http://schemas.microsoft.com/office/drawing/2014/main" id="{F263A0B5-F8C4-4116-809F-78A768EA79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77582" y="557784"/>
            <a:ext cx="513020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EF7CE6-3018-4803-BD50-42E7D15F2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709" y="1132570"/>
            <a:ext cx="4475531" cy="4589613"/>
          </a:xfrm>
          <a:prstGeom prst="rect">
            <a:avLst/>
          </a:prstGeom>
          <a:effectLst/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0FCC3D-5081-4BCC-AC7E-2F7AF259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53200" y="6356350"/>
            <a:ext cx="353407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sz="1100" kern="1200">
                <a:solidFill>
                  <a:srgbClr val="404040"/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7DB61-8742-4235-A2E0-75C4FDDE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56782" y="6356350"/>
            <a:ext cx="99701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>
                <a:solidFill>
                  <a:srgbClr val="404040"/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rgbClr val="40404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EF44E6-1768-4B38-9D57-086FCBCB28B1}"/>
              </a:ext>
            </a:extLst>
          </p:cNvPr>
          <p:cNvSpPr txBox="1"/>
          <p:nvPr/>
        </p:nvSpPr>
        <p:spPr>
          <a:xfrm>
            <a:off x="6904709" y="5263222"/>
            <a:ext cx="4475531" cy="458961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 algn="ctr">
              <a:spcAft>
                <a:spcPts val="600"/>
              </a:spcAft>
            </a:pPr>
            <a:r>
              <a:rPr lang="en-US" sz="1300" b="1">
                <a:solidFill>
                  <a:srgbClr val="FFFFFF"/>
                </a:solidFill>
              </a:rPr>
              <a:t>Under load Condition</a:t>
            </a:r>
          </a:p>
        </p:txBody>
      </p:sp>
    </p:spTree>
    <p:extLst>
      <p:ext uri="{BB962C8B-B14F-4D97-AF65-F5344CB8AC3E}">
        <p14:creationId xmlns:p14="http://schemas.microsoft.com/office/powerpoint/2010/main" val="2305635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56988" y="163529"/>
            <a:ext cx="6422849" cy="9413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u="sng" dirty="0"/>
              <a:t>4.9 Armature reaction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95B82D5-A8BB-45BF-BED8-C7B2068921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9">
            <a:extLst>
              <a:ext uri="{FF2B5EF4-FFF2-40B4-BE49-F238E27FC236}">
                <a16:creationId xmlns:a16="http://schemas.microsoft.com/office/drawing/2014/main" id="{296C61EC-FBF4-4216-BE67-6C864D30A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632" y="484632"/>
            <a:ext cx="3666744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612" y="0"/>
            <a:ext cx="3440254" cy="35662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4298"/>
          <a:stretch/>
        </p:blipFill>
        <p:spPr>
          <a:xfrm>
            <a:off x="632038" y="3627763"/>
            <a:ext cx="3440254" cy="3130364"/>
          </a:xfrm>
          <a:prstGeom prst="rect">
            <a:avLst/>
          </a:prstGeom>
          <a:effectLst/>
        </p:spPr>
      </p:pic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4783413" y="1011868"/>
            <a:ext cx="7244463" cy="4629277"/>
          </a:xfrm>
        </p:spPr>
        <p:txBody>
          <a:bodyPr vert="horz" lIns="91440" tIns="45720" rIns="91440" bIns="45720" rtlCol="0">
            <a:normAutofit fontScale="92500"/>
          </a:bodyPr>
          <a:lstStyle/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600" b="1" dirty="0"/>
              <a:t>Neutral zones (Shifted in the direction of rotation) : </a:t>
            </a:r>
          </a:p>
          <a:p>
            <a:pPr marL="57150" algn="just">
              <a:spcBef>
                <a:spcPts val="600"/>
              </a:spcBef>
            </a:pPr>
            <a:endParaRPr lang="en-US" sz="2800" b="1" dirty="0"/>
          </a:p>
          <a:p>
            <a:pPr marL="285750" indent="-2286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Flux no longer zero=&gt; Voltage will be induced=&gt; Current will flow =&gt; Short-circuiting=&gt; </a:t>
            </a:r>
            <a:r>
              <a:rPr lang="en-US" sz="2800" b="1" dirty="0"/>
              <a:t>sparking</a:t>
            </a:r>
          </a:p>
          <a:p>
            <a:pPr marL="57150" algn="just">
              <a:spcBef>
                <a:spcPts val="600"/>
              </a:spcBef>
            </a:pPr>
            <a:endParaRPr lang="en-US" sz="2800" b="1" dirty="0"/>
          </a:p>
          <a:p>
            <a:pPr marL="285750" indent="-2286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High flux density at pole tips 2,3</a:t>
            </a:r>
          </a:p>
          <a:p>
            <a:pPr marL="57150" algn="just">
              <a:spcBef>
                <a:spcPts val="600"/>
              </a:spcBef>
            </a:pPr>
            <a:endParaRPr lang="en-US" sz="2800" dirty="0"/>
          </a:p>
          <a:p>
            <a:pPr marL="285750" indent="-2286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Increase in flux at 2,3 is less than that of flux at 1,2 =&gt; Flux by poles is less under load than that of under no load =&gt; Reduction in induced voltage</a:t>
            </a:r>
          </a:p>
          <a:p>
            <a:pPr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7DB61-8742-4235-A2E0-75C4FDDE7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61772" y="6355080"/>
            <a:ext cx="685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7525300A-58DC-40DB-8266-5DAB654BB66A}" type="slidenum">
              <a:rPr lang="en-US">
                <a:solidFill>
                  <a:srgbClr val="404040"/>
                </a:solidFill>
              </a:rPr>
              <a:pPr algn="l">
                <a:spcAft>
                  <a:spcPts val="600"/>
                </a:spcAft>
              </a:pPr>
              <a:t>16</a:t>
            </a:fld>
            <a:endParaRPr lang="en-US">
              <a:solidFill>
                <a:srgbClr val="404040"/>
              </a:solidFill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0FCC3D-5081-4BCC-AC7E-2F7AF2593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97781" y="6355080"/>
            <a:ext cx="644194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</p:spTree>
    <p:extLst>
      <p:ext uri="{BB962C8B-B14F-4D97-AF65-F5344CB8AC3E}">
        <p14:creationId xmlns:p14="http://schemas.microsoft.com/office/powerpoint/2010/main" val="25030052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455" y="146478"/>
            <a:ext cx="8413736" cy="689579"/>
          </a:xfrm>
        </p:spPr>
        <p:txBody>
          <a:bodyPr>
            <a:noAutofit/>
          </a:bodyPr>
          <a:lstStyle/>
          <a:p>
            <a:r>
              <a:rPr lang="en-US" b="1" u="sng" dirty="0"/>
              <a:t>4.10 Shifting the brushes to improve commutation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92941" y="1206414"/>
            <a:ext cx="6081354" cy="5149936"/>
          </a:xfrm>
        </p:spPr>
        <p:txBody>
          <a:bodyPr>
            <a:normAutofit fontScale="92500" lnSpcReduction="20000"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Neutral zones shifted =&gt; Sparking will occur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Brushes must be shifted to get good commutation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rgbClr val="FF0000"/>
                </a:solidFill>
              </a:rPr>
              <a:t>Neutral zones fluctuated in position depending upon the load.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Shifted at intermediate position for good commutation </a:t>
            </a:r>
            <a:r>
              <a:rPr lang="en-US" sz="4000" b="1" dirty="0">
                <a:solidFill>
                  <a:srgbClr val="FF0000"/>
                </a:solidFill>
              </a:rPr>
              <a:t>under all loads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4000" b="1" dirty="0">
                <a:solidFill>
                  <a:srgbClr val="FF0000"/>
                </a:solidFill>
              </a:rPr>
              <a:t>Suitable for low power DC machines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4650" y="1206414"/>
            <a:ext cx="5038839" cy="3804801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88E1805-92A1-4DC2-AF60-C796CC7E0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336711-3512-4FFF-8B49-309A84D25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555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321734"/>
            <a:ext cx="4970877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u="sng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4.11 Commutating Poles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27349" y="1457471"/>
            <a:ext cx="6034262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Counter the effect of armature in medium and large power DC machines.</a:t>
            </a:r>
          </a:p>
          <a:p>
            <a:pPr marL="57150">
              <a:spcBef>
                <a:spcPts val="600"/>
              </a:spcBef>
            </a:pPr>
            <a:endParaRPr lang="en-US" sz="2000" b="1" dirty="0"/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Connected in series with armature </a:t>
            </a:r>
          </a:p>
          <a:p>
            <a:pPr marL="285750" indent="-228600" algn="ctr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No of turns on commutating poles such that: </a:t>
            </a:r>
            <a:r>
              <a:rPr lang="en-US" sz="2000" b="1" dirty="0" err="1"/>
              <a:t>mmf</a:t>
            </a:r>
            <a:r>
              <a:rPr lang="en-US" sz="2000" b="1" baseline="-25000" dirty="0" err="1"/>
              <a:t>c</a:t>
            </a:r>
            <a:r>
              <a:rPr lang="en-US" sz="2000" b="1" dirty="0"/>
              <a:t>=</a:t>
            </a:r>
            <a:r>
              <a:rPr lang="en-US" sz="2000" b="1" dirty="0" err="1"/>
              <a:t>mmf</a:t>
            </a:r>
            <a:r>
              <a:rPr lang="en-US" sz="2000" b="1" baseline="-25000" dirty="0" err="1"/>
              <a:t>a</a:t>
            </a:r>
            <a:r>
              <a:rPr lang="en-US" sz="2000" b="1" baseline="-25000" dirty="0"/>
              <a:t> </a:t>
            </a:r>
            <a:endParaRPr lang="en-US" sz="2000" b="1" dirty="0"/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Load varies =&gt; both </a:t>
            </a:r>
            <a:r>
              <a:rPr lang="en-US" sz="2000" dirty="0" err="1"/>
              <a:t>mmf</a:t>
            </a:r>
            <a:r>
              <a:rPr lang="en-US" sz="2000" dirty="0"/>
              <a:t> varies and nullify the effect of each other </a:t>
            </a:r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/>
              <a:t>As a result, no flux in neutral zones=&gt; No need to shift brushes.</a:t>
            </a:r>
          </a:p>
          <a:p>
            <a:pPr marL="57150">
              <a:spcBef>
                <a:spcPts val="600"/>
              </a:spcBef>
            </a:pPr>
            <a:endParaRPr lang="en-US" sz="2000" dirty="0"/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Fix field distortion problem in small portion.</a:t>
            </a:r>
          </a:p>
          <a:p>
            <a:pPr marL="57150">
              <a:spcBef>
                <a:spcPts val="600"/>
              </a:spcBef>
            </a:pPr>
            <a:endParaRPr lang="en-US" sz="2000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7813" y="732011"/>
            <a:ext cx="5290720" cy="5393977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15CBE6EC-46EF-45D9-8E16-DCDC5917C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4720" y="0"/>
            <a:ext cx="1097280" cy="1097280"/>
            <a:chOff x="11094720" y="0"/>
            <a:chExt cx="1097280" cy="1097280"/>
          </a:xfrm>
        </p:grpSpPr>
        <p:sp>
          <p:nvSpPr>
            <p:cNvPr id="23" name="Isosceles Triangle 22">
              <a:extLst>
                <a:ext uri="{FF2B5EF4-FFF2-40B4-BE49-F238E27FC236}">
                  <a16:creationId xmlns:a16="http://schemas.microsoft.com/office/drawing/2014/main" id="{DEEDCD65-9740-4F34-BDF1-9C068E0532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1094720" y="0"/>
              <a:ext cx="1097280" cy="1097280"/>
            </a:xfrm>
            <a:prstGeom prst="triangle">
              <a:avLst>
                <a:gd name="adj" fmla="val 10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B3DA7FD-5CC0-46D1-9DFB-5BAF6BE249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189552" y="127618"/>
              <a:ext cx="457894" cy="457894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ED3741-B1F1-4D90-B8F8-C9022CD1C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DE402E-D1BF-400D-900E-2EEF28506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 smtClean="0"/>
              <a:pPr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2700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437" y="121086"/>
            <a:ext cx="6153399" cy="596814"/>
          </a:xfrm>
        </p:spPr>
        <p:txBody>
          <a:bodyPr>
            <a:noAutofit/>
          </a:bodyPr>
          <a:lstStyle/>
          <a:p>
            <a:r>
              <a:rPr lang="en-US" b="1" u="sng" dirty="0"/>
              <a:t>4.12 Separately excited generator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66436" y="943401"/>
            <a:ext cx="5803059" cy="4872414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rgbClr val="FF0000"/>
                </a:solidFill>
              </a:rPr>
              <a:t>Electromagnets (</a:t>
            </a:r>
            <a:r>
              <a:rPr lang="en-US" sz="3200" b="1" dirty="0">
                <a:solidFill>
                  <a:srgbClr val="FF0000"/>
                </a:solidFill>
              </a:rPr>
              <a:t>called </a:t>
            </a:r>
            <a:r>
              <a:rPr lang="en-US" sz="3200" b="1" dirty="0">
                <a:solidFill>
                  <a:srgbClr val="FF0000"/>
                </a:solidFill>
                <a:highlight>
                  <a:srgbClr val="FFFF00"/>
                </a:highlight>
              </a:rPr>
              <a:t>field poles</a:t>
            </a:r>
            <a:r>
              <a:rPr lang="en-US" sz="2800" b="1" dirty="0">
                <a:solidFill>
                  <a:srgbClr val="FF0000"/>
                </a:solidFill>
              </a:rPr>
              <a:t>) instead of permanent magnets.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sz="2800" b="1" dirty="0">
              <a:solidFill>
                <a:srgbClr val="FF000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rgbClr val="FF0000"/>
                </a:solidFill>
              </a:rPr>
              <a:t>DC field current supplied by an independent source (battery/ another generator) called </a:t>
            </a:r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exciter.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18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3323" y="995422"/>
            <a:ext cx="5988677" cy="5083406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C78B65-F198-490B-9AE9-38E122DE5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ECEA94-FD54-4133-A9F9-65E66ABD0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2202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91039" y="1441938"/>
            <a:ext cx="7682601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Chapter 4</a:t>
            </a:r>
            <a:b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</a:br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Direct-Current Generators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1ABBCC-59FF-49D5-A78E-7C7E967DA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92062" y="6199632"/>
            <a:ext cx="4407876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457200">
              <a:spcAft>
                <a:spcPts val="600"/>
              </a:spcAft>
            </a:pPr>
            <a:r>
              <a:rPr lang="en-US" sz="1100" kern="1200">
                <a:solidFill>
                  <a:schemeClr val="bg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192639-4AD7-4EC0-901C-34BA0DD1A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0232" y="6108192"/>
            <a:ext cx="548640" cy="548640"/>
          </a:xfrm>
          <a:prstGeom prst="ellipse">
            <a:avLst/>
          </a:prstGeom>
          <a:solidFill>
            <a:srgbClr val="7F7F7F"/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 defTabSz="457200">
              <a:spcAft>
                <a:spcPts val="600"/>
              </a:spcAft>
            </a:pPr>
            <a:fld id="{7525300A-58DC-40DB-8266-5DAB654BB66A}" type="slidenum">
              <a:rPr lang="en-US" sz="1500">
                <a:solidFill>
                  <a:srgbClr val="FFFFFF"/>
                </a:solidFill>
              </a:rPr>
              <a:pPr algn="ctr" defTabSz="457200">
                <a:spcAft>
                  <a:spcPts val="600"/>
                </a:spcAft>
              </a:pPr>
              <a:t>2</a:t>
            </a:fld>
            <a:endParaRPr lang="en-US" sz="15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8142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532" y="91186"/>
            <a:ext cx="7804136" cy="492067"/>
          </a:xfrm>
        </p:spPr>
        <p:txBody>
          <a:bodyPr>
            <a:noAutofit/>
          </a:bodyPr>
          <a:lstStyle/>
          <a:p>
            <a:r>
              <a:rPr lang="en-US" b="1" u="sng" dirty="0"/>
              <a:t>4.13 No-load operation and saturation curve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49466" y="763127"/>
            <a:ext cx="5482023" cy="5651586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Change in exciting current=&gt; Change in induced voltage: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rgbClr val="FF0000"/>
                </a:solidFill>
              </a:rPr>
              <a:t>Increase Ix </a:t>
            </a:r>
            <a:r>
              <a:rPr lang="en-US" sz="2800" dirty="0"/>
              <a:t>=&gt; Increase in </a:t>
            </a:r>
            <a:r>
              <a:rPr lang="en-US" sz="2800" dirty="0" err="1"/>
              <a:t>mmf</a:t>
            </a:r>
            <a:r>
              <a:rPr lang="en-US" sz="2800" dirty="0"/>
              <a:t> =&gt; Increase in flux per pole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Unsaturation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Saturation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Saturation begins to be important when we reach the </a:t>
            </a:r>
            <a:r>
              <a:rPr lang="en-US" sz="3600" dirty="0"/>
              <a:t>“</a:t>
            </a:r>
            <a:r>
              <a:rPr lang="en-US" sz="3600" dirty="0">
                <a:solidFill>
                  <a:srgbClr val="FF0000"/>
                </a:solidFill>
                <a:highlight>
                  <a:srgbClr val="FFFF00"/>
                </a:highlight>
              </a:rPr>
              <a:t>knee</a:t>
            </a:r>
            <a:r>
              <a:rPr lang="en-US" sz="3600" dirty="0"/>
              <a:t>” </a:t>
            </a:r>
            <a:r>
              <a:rPr lang="en-US" sz="3200" dirty="0"/>
              <a:t>of saturation curve.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18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335" y="541851"/>
            <a:ext cx="5675290" cy="34042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181" y="3588920"/>
            <a:ext cx="5938819" cy="33120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16980" y="3946105"/>
            <a:ext cx="2678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No-load saturation curve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41E9C6-2670-439E-9FC5-3254EF17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1BDF1-2506-4793-8677-C91F36AF6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20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56EE-93A4-45B6-BC19-9A09D0CAC783}"/>
              </a:ext>
            </a:extLst>
          </p:cNvPr>
          <p:cNvSpPr txBox="1"/>
          <p:nvPr/>
        </p:nvSpPr>
        <p:spPr>
          <a:xfrm>
            <a:off x="8567623" y="541409"/>
            <a:ext cx="3624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Flux per pole versus exciting current</a:t>
            </a:r>
          </a:p>
        </p:txBody>
      </p:sp>
    </p:spTree>
    <p:extLst>
      <p:ext uri="{BB962C8B-B14F-4D97-AF65-F5344CB8AC3E}">
        <p14:creationId xmlns:p14="http://schemas.microsoft.com/office/powerpoint/2010/main" val="6164964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6532" y="91186"/>
            <a:ext cx="7804136" cy="492067"/>
          </a:xfrm>
        </p:spPr>
        <p:txBody>
          <a:bodyPr>
            <a:noAutofit/>
          </a:bodyPr>
          <a:lstStyle/>
          <a:p>
            <a:r>
              <a:rPr lang="en-US" b="1" u="sng" dirty="0"/>
              <a:t>4.13 No-load operation and saturation curve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349466" y="763127"/>
            <a:ext cx="5482023" cy="5651586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b="1" dirty="0"/>
              <a:t>Saturation curve vs. Induced voltage: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Generator running at constant speed =&gt;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800" dirty="0"/>
              <a:t> </a:t>
            </a:r>
            <a:r>
              <a:rPr lang="en-US" sz="4000" dirty="0" err="1">
                <a:highlight>
                  <a:srgbClr val="FFFF00"/>
                </a:highlight>
              </a:rPr>
              <a:t>E</a:t>
            </a:r>
            <a:r>
              <a:rPr lang="en-US" sz="4000" baseline="-25000" dirty="0" err="1">
                <a:highlight>
                  <a:srgbClr val="FFFF00"/>
                </a:highlight>
              </a:rPr>
              <a:t>o</a:t>
            </a:r>
            <a:r>
              <a:rPr lang="en-US" sz="4000" baseline="-25000" dirty="0">
                <a:highlight>
                  <a:srgbClr val="FFFF00"/>
                </a:highlight>
              </a:rPr>
              <a:t> </a:t>
            </a:r>
            <a:r>
              <a:rPr lang="en-US" sz="4000" dirty="0">
                <a:highlight>
                  <a:srgbClr val="FFFF00"/>
                </a:highlight>
              </a:rPr>
              <a:t>∝ </a:t>
            </a:r>
            <a:r>
              <a:rPr lang="en-US" sz="4000" baseline="-25000" dirty="0">
                <a:highlight>
                  <a:srgbClr val="FFFF00"/>
                </a:highlight>
              </a:rPr>
              <a:t> </a:t>
            </a:r>
            <a:r>
              <a:rPr lang="en-US" sz="4000" dirty="0">
                <a:highlight>
                  <a:srgbClr val="FFFF00"/>
                </a:highlight>
              </a:rPr>
              <a:t>φ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b="1" dirty="0"/>
              <a:t>Induced voltage vs. Speed: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Direct proportion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>
                <a:solidFill>
                  <a:srgbClr val="FF0000"/>
                </a:solidFill>
                <a:highlight>
                  <a:srgbClr val="FFFF00"/>
                </a:highlight>
              </a:rPr>
              <a:t>Induced voltage Polarity </a:t>
            </a:r>
            <a:r>
              <a:rPr lang="en-US" sz="3200" dirty="0"/>
              <a:t>change by changing direction of exciting current.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Polarity also changes by changing direction of  rotation.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18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335" y="541851"/>
            <a:ext cx="5675290" cy="34042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3181" y="3588920"/>
            <a:ext cx="5938819" cy="33120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16980" y="3946105"/>
            <a:ext cx="2678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No-load saturation curve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41E9C6-2670-439E-9FC5-3254EF17A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1BDF1-2506-4793-8677-C91F36AF6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21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73756EE-93A4-45B6-BC19-9A09D0CAC783}"/>
              </a:ext>
            </a:extLst>
          </p:cNvPr>
          <p:cNvSpPr txBox="1"/>
          <p:nvPr/>
        </p:nvSpPr>
        <p:spPr>
          <a:xfrm>
            <a:off x="8567623" y="541409"/>
            <a:ext cx="36243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  <a:highlight>
                  <a:srgbClr val="FFFF00"/>
                </a:highlight>
              </a:rPr>
              <a:t>Flux per pole versus exciting current</a:t>
            </a:r>
          </a:p>
        </p:txBody>
      </p:sp>
    </p:spTree>
    <p:extLst>
      <p:ext uri="{BB962C8B-B14F-4D97-AF65-F5344CB8AC3E}">
        <p14:creationId xmlns:p14="http://schemas.microsoft.com/office/powerpoint/2010/main" val="6341450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732" y="145774"/>
            <a:ext cx="6153399" cy="557057"/>
          </a:xfrm>
        </p:spPr>
        <p:txBody>
          <a:bodyPr>
            <a:noAutofit/>
          </a:bodyPr>
          <a:lstStyle/>
          <a:p>
            <a:r>
              <a:rPr lang="en-US" sz="3600" b="1" u="sng" dirty="0"/>
              <a:t>4.14 Shunt generator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976" y="887326"/>
            <a:ext cx="5354910" cy="5651586"/>
          </a:xfrm>
        </p:spPr>
        <p:txBody>
          <a:bodyPr>
            <a:normAutofit fontScale="92500"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Self excitation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Shunt-field winding are connected in parallel with armature terminal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No need of external source for excitation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600" b="1" dirty="0">
                <a:highlight>
                  <a:srgbClr val="FFFF00"/>
                </a:highlight>
              </a:rPr>
              <a:t>How self-excitation is achieved?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dirty="0"/>
              <a:t>Starting generator 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dirty="0"/>
              <a:t>Small induced voltage in armature due to </a:t>
            </a:r>
            <a:r>
              <a:rPr lang="en-US" sz="2400" dirty="0">
                <a:highlight>
                  <a:srgbClr val="FFFF00"/>
                </a:highlight>
              </a:rPr>
              <a:t>residual flux</a:t>
            </a:r>
            <a:r>
              <a:rPr lang="en-US" sz="2400" dirty="0"/>
              <a:t>=&gt; Small voltage builds up exciter current =&gt; Increase in </a:t>
            </a:r>
            <a:r>
              <a:rPr lang="en-US" sz="2400" dirty="0" err="1"/>
              <a:t>mmf</a:t>
            </a:r>
            <a:r>
              <a:rPr lang="en-US" sz="2400" dirty="0"/>
              <a:t> =&gt; Increase in flux =&gt; Increase in induced voltage </a:t>
            </a:r>
            <a:r>
              <a:rPr lang="en-US" sz="2400" dirty="0" err="1"/>
              <a:t>E</a:t>
            </a:r>
            <a:r>
              <a:rPr lang="en-US" sz="2400" baseline="-25000" dirty="0" err="1"/>
              <a:t>o</a:t>
            </a:r>
            <a:r>
              <a:rPr lang="en-US" sz="2400" baseline="-25000" dirty="0"/>
              <a:t> </a:t>
            </a:r>
            <a:endParaRPr lang="en-US" sz="24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18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8696" y="0"/>
            <a:ext cx="4398327" cy="6858000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E90F4-9A07-4B52-9559-8E294B3FB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BCFD98-1D16-4AF6-B9E5-92715CF10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2585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2667"/>
            <a:ext cx="8312199" cy="559302"/>
          </a:xfrm>
        </p:spPr>
        <p:txBody>
          <a:bodyPr>
            <a:noAutofit/>
          </a:bodyPr>
          <a:lstStyle/>
          <a:p>
            <a:r>
              <a:rPr lang="en-US" b="1" u="sng" dirty="0"/>
              <a:t>4.15 Controlling the voltage of a shunt generator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44456" y="760836"/>
            <a:ext cx="6666803" cy="5651586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dirty="0"/>
              <a:t>Vary the exciting current by means of </a:t>
            </a:r>
            <a:r>
              <a:rPr lang="en-US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rheostat</a:t>
            </a:r>
            <a:r>
              <a:rPr lang="en-US" sz="2400" dirty="0">
                <a:highlight>
                  <a:srgbClr val="FFFF00"/>
                </a:highlight>
              </a:rPr>
              <a:t>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b="1" dirty="0">
                <a:highlight>
                  <a:srgbClr val="FFFF00"/>
                </a:highlight>
              </a:rPr>
              <a:t>To find no-load value of generator: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000" dirty="0"/>
              <a:t>Saturation curve of generator must be known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000" dirty="0"/>
              <a:t>Total resistance must be known between </a:t>
            </a:r>
            <a:r>
              <a:rPr lang="en-US" sz="2000" b="1" dirty="0"/>
              <a:t>p </a:t>
            </a:r>
            <a:r>
              <a:rPr lang="en-US" sz="2000" dirty="0"/>
              <a:t>&amp; </a:t>
            </a:r>
            <a:r>
              <a:rPr lang="en-US" sz="2000" b="1" dirty="0"/>
              <a:t>b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dirty="0"/>
              <a:t>Draw straight line corresponding to slope of </a:t>
            </a:r>
            <a:r>
              <a:rPr lang="en-US" sz="2400" dirty="0" err="1"/>
              <a:t>R</a:t>
            </a:r>
            <a:r>
              <a:rPr lang="en-US" sz="2400" baseline="-25000" dirty="0" err="1"/>
              <a:t>t</a:t>
            </a:r>
            <a:r>
              <a:rPr lang="en-US" sz="2400" baseline="-25000" dirty="0"/>
              <a:t>  </a:t>
            </a:r>
            <a:endParaRPr lang="en-US" sz="24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rgbClr val="FF0000"/>
                </a:solidFill>
                <a:highlight>
                  <a:srgbClr val="FFFF00"/>
                </a:highlight>
              </a:rPr>
              <a:t>Critical resistance </a:t>
            </a:r>
            <a:r>
              <a:rPr lang="en-US" sz="2400" dirty="0"/>
              <a:t>where induced voltage drops to zero. Here it is 200 ohms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18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08" y="3763617"/>
            <a:ext cx="4005840" cy="309438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227"/>
          <a:stretch/>
        </p:blipFill>
        <p:spPr>
          <a:xfrm>
            <a:off x="6658376" y="783637"/>
            <a:ext cx="5533623" cy="55327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425187" y="180304"/>
            <a:ext cx="22881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Maximum voltage generated by shunt generator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0601739" y="887896"/>
            <a:ext cx="503583" cy="821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6D7E74-4C18-4EF5-B9CE-11BB1CA7A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D9BE07-BC4D-4154-87F4-3BD00ABAD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615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977" y="180304"/>
            <a:ext cx="6153399" cy="596814"/>
          </a:xfrm>
        </p:spPr>
        <p:txBody>
          <a:bodyPr>
            <a:noAutofit/>
          </a:bodyPr>
          <a:lstStyle/>
          <a:p>
            <a:r>
              <a:rPr lang="en-US" sz="4000" b="1" u="sng" dirty="0"/>
              <a:t>4.16 Equivalent circuit 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976" y="777118"/>
            <a:ext cx="6810223" cy="6080882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600" dirty="0"/>
              <a:t>R</a:t>
            </a:r>
            <a:r>
              <a:rPr lang="en-US" sz="3600" baseline="-25000" dirty="0"/>
              <a:t>o </a:t>
            </a:r>
            <a:r>
              <a:rPr lang="en-US" sz="3600" dirty="0"/>
              <a:t>=Total resistance of armature</a:t>
            </a:r>
            <a:r>
              <a:rPr lang="en-US" sz="3600" b="1" dirty="0"/>
              <a:t>:</a:t>
            </a:r>
          </a:p>
          <a:p>
            <a:pPr marL="7429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Measured on commutators that lies at brushes 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600" dirty="0"/>
              <a:t>1,2 are external armature terminals of the machine.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600" dirty="0"/>
              <a:t>F</a:t>
            </a:r>
            <a:r>
              <a:rPr lang="en-US" sz="3600" baseline="-25000" dirty="0"/>
              <a:t>1 </a:t>
            </a:r>
            <a:r>
              <a:rPr lang="en-US" sz="3600" dirty="0"/>
              <a:t>and F</a:t>
            </a:r>
            <a:r>
              <a:rPr lang="en-US" sz="3600" baseline="-25000" dirty="0"/>
              <a:t>2</a:t>
            </a:r>
            <a:r>
              <a:rPr lang="en-US" sz="3600" dirty="0"/>
              <a:t> are field winding terminals.</a:t>
            </a:r>
            <a:endParaRPr lang="en-US" sz="3200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3907" y="777118"/>
            <a:ext cx="5114480" cy="3093587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2DBD8A-35A2-4E57-AA9A-98BBFAC57F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A9BAD9-83DD-46A4-837C-DE2C2A093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30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810" y="141431"/>
            <a:ext cx="7459580" cy="537979"/>
          </a:xfrm>
        </p:spPr>
        <p:txBody>
          <a:bodyPr>
            <a:noAutofit/>
          </a:bodyPr>
          <a:lstStyle/>
          <a:p>
            <a:r>
              <a:rPr lang="en-US" b="1" u="sng" dirty="0"/>
              <a:t>4.17 Separately excited generator under load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37914" y="706910"/>
            <a:ext cx="5802278" cy="5649440"/>
          </a:xfrm>
        </p:spPr>
        <p:txBody>
          <a:bodyPr>
            <a:normAutofit fontScale="92500" lnSpcReduction="10000"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Running at constant speed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Field is excited by battery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Exciting current is constant and so the flux</a:t>
            </a: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b="1" dirty="0">
                <a:solidFill>
                  <a:srgbClr val="FF0000"/>
                </a:solidFill>
                <a:highlight>
                  <a:srgbClr val="FFFF00"/>
                </a:highlight>
              </a:rPr>
              <a:t>So </a:t>
            </a:r>
            <a:r>
              <a:rPr lang="en-US" sz="2800" b="1" dirty="0" err="1">
                <a:solidFill>
                  <a:srgbClr val="FF0000"/>
                </a:solidFill>
                <a:highlight>
                  <a:srgbClr val="FFFF00"/>
                </a:highlight>
              </a:rPr>
              <a:t>E</a:t>
            </a:r>
            <a:r>
              <a:rPr lang="en-US" sz="2800" b="1" baseline="-25000" dirty="0" err="1">
                <a:solidFill>
                  <a:srgbClr val="FF0000"/>
                </a:solidFill>
                <a:highlight>
                  <a:srgbClr val="FFFF00"/>
                </a:highlight>
              </a:rPr>
              <a:t>o</a:t>
            </a:r>
            <a:r>
              <a:rPr lang="en-US" sz="2800" b="1" baseline="-25000" dirty="0">
                <a:solidFill>
                  <a:srgbClr val="FF0000"/>
                </a:solidFill>
                <a:highlight>
                  <a:srgbClr val="FFFF00"/>
                </a:highlight>
              </a:rPr>
              <a:t> </a:t>
            </a:r>
            <a:r>
              <a:rPr lang="en-US" sz="3200" b="1" dirty="0">
                <a:solidFill>
                  <a:srgbClr val="FF0000"/>
                </a:solidFill>
                <a:highlight>
                  <a:srgbClr val="FFFF00"/>
                </a:highlight>
              </a:rPr>
              <a:t>is fixed (under no load condition)</a:t>
            </a: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Induced voltage </a:t>
            </a:r>
            <a:r>
              <a:rPr lang="en-US" sz="3200" b="1" dirty="0">
                <a:solidFill>
                  <a:srgbClr val="FF0000"/>
                </a:solidFill>
              </a:rPr>
              <a:t>decreases</a:t>
            </a:r>
            <a:r>
              <a:rPr lang="en-US" sz="2800" dirty="0"/>
              <a:t> as the load increases because the</a:t>
            </a:r>
          </a:p>
          <a:p>
            <a:pPr marL="0" lvl="1">
              <a:lnSpc>
                <a:spcPct val="100000"/>
              </a:lnSpc>
              <a:spcBef>
                <a:spcPts val="600"/>
              </a:spcBef>
            </a:pPr>
            <a:r>
              <a:rPr lang="en-US" sz="2800" dirty="0">
                <a:highlight>
                  <a:srgbClr val="FFFF00"/>
                </a:highlight>
              </a:rPr>
              <a:t> current increases =&gt; voltage drops across R</a:t>
            </a:r>
            <a:r>
              <a:rPr lang="en-US" sz="2800" baseline="-25000" dirty="0">
                <a:highlight>
                  <a:srgbClr val="FFFF00"/>
                </a:highlight>
              </a:rPr>
              <a:t>o.</a:t>
            </a:r>
          </a:p>
          <a:p>
            <a:pPr marL="0" lvl="1">
              <a:lnSpc>
                <a:spcPct val="100000"/>
              </a:lnSpc>
              <a:spcBef>
                <a:spcPts val="600"/>
              </a:spcBef>
            </a:pPr>
            <a:endParaRPr lang="en-US" sz="2800" dirty="0">
              <a:highlight>
                <a:srgbClr val="FFFF00"/>
              </a:highlight>
            </a:endParaRPr>
          </a:p>
          <a:p>
            <a:pPr marL="285750" lvl="1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/>
              <a:t>So terminal voltage E</a:t>
            </a:r>
            <a:r>
              <a:rPr lang="en-US" sz="2800" baseline="-25000" dirty="0"/>
              <a:t>12 </a:t>
            </a:r>
            <a:r>
              <a:rPr lang="en-US" sz="2800" dirty="0"/>
              <a:t> is less in case of loading condition.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744" y="729709"/>
            <a:ext cx="5838430" cy="285846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8376" y="3619634"/>
            <a:ext cx="4739425" cy="323836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755533" y="3531630"/>
            <a:ext cx="37159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  <a:highlight>
                  <a:srgbClr val="FFFF00"/>
                </a:highlight>
              </a:rPr>
              <a:t>Load curve of the generator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3B0488-2AD5-49C6-AAE8-A2628C4D1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5040C5-C3D9-4A4B-BA93-B270B1A58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6975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6153399" cy="585195"/>
          </a:xfrm>
        </p:spPr>
        <p:txBody>
          <a:bodyPr>
            <a:noAutofit/>
          </a:bodyPr>
          <a:lstStyle/>
          <a:p>
            <a:r>
              <a:rPr lang="en-US" b="1" u="sng" dirty="0"/>
              <a:t>4.18 Shunt generator under load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03907" y="621864"/>
            <a:ext cx="11255911" cy="5649440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dirty="0"/>
              <a:t>Terminal voltage of shunt generator under loading </a:t>
            </a:r>
            <a:r>
              <a:rPr lang="en-US" sz="3200" b="1" dirty="0">
                <a:solidFill>
                  <a:srgbClr val="FF0000"/>
                </a:solidFill>
              </a:rPr>
              <a:t>falls more rapidly</a:t>
            </a:r>
            <a:r>
              <a:rPr lang="en-US" sz="2400" dirty="0"/>
              <a:t> as compared to separately excited generator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b="1" dirty="0"/>
              <a:t>Reason: </a:t>
            </a:r>
            <a:r>
              <a:rPr lang="en-US" sz="2400" dirty="0"/>
              <a:t>In shunt generator as terminal voltage drops =&gt; Field current drops and so the flux decreases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b="1" dirty="0"/>
              <a:t>In shunt : </a:t>
            </a:r>
            <a:r>
              <a:rPr lang="en-US" sz="2400" dirty="0"/>
              <a:t>Drop from no-load to full-load is about 15%</a:t>
            </a:r>
            <a:endParaRPr lang="en-US" sz="2400" b="1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b="1" dirty="0"/>
              <a:t>In separately excited generators : </a:t>
            </a:r>
            <a:r>
              <a:rPr lang="en-US" sz="2400" dirty="0"/>
              <a:t>Drop from no-load to full-load is about less than 10%.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b="1" dirty="0">
                <a:solidFill>
                  <a:srgbClr val="FF0000"/>
                </a:solidFill>
              </a:rPr>
              <a:t>Voltage Regulation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b="1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EE91E0-BF6F-427D-A2F0-F94B95FD4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B974C-E316-447B-AF92-36EC6DD9A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26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8BD883-9C51-42CA-841B-D1B3716F0E5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564"/>
          <a:stretch/>
        </p:blipFill>
        <p:spPr>
          <a:xfrm>
            <a:off x="6303957" y="3446584"/>
            <a:ext cx="4984937" cy="2909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87302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369" y="172278"/>
            <a:ext cx="6153399" cy="545438"/>
          </a:xfrm>
        </p:spPr>
        <p:txBody>
          <a:bodyPr>
            <a:noAutofit/>
          </a:bodyPr>
          <a:lstStyle/>
          <a:p>
            <a:r>
              <a:rPr lang="en-US" sz="3600" b="1" u="sng" dirty="0"/>
              <a:t>4.19 Compound generator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280" y="798806"/>
            <a:ext cx="6461095" cy="5649440"/>
          </a:xfrm>
        </p:spPr>
        <p:txBody>
          <a:bodyPr>
            <a:normAutofit lnSpcReduction="10000"/>
          </a:bodyPr>
          <a:lstStyle/>
          <a:p>
            <a:pPr marL="285750" indent="-28575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b="1" dirty="0">
                <a:highlight>
                  <a:srgbClr val="FFFF00"/>
                </a:highlight>
              </a:rPr>
              <a:t>Compound generator </a:t>
            </a:r>
            <a:r>
              <a:rPr lang="en-US" sz="2800" dirty="0">
                <a:highlight>
                  <a:srgbClr val="FFFF00"/>
                </a:highlight>
              </a:rPr>
              <a:t>needed to prevent terminal voltage drop in case of loading</a:t>
            </a:r>
          </a:p>
          <a:p>
            <a:pPr marL="285750" indent="-28575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dirty="0">
                <a:highlight>
                  <a:srgbClr val="FFFF00"/>
                </a:highlight>
              </a:rPr>
              <a:t>Extra Series Winding, which in turn improves </a:t>
            </a:r>
            <a:r>
              <a:rPr lang="en-US" sz="2800" dirty="0" err="1">
                <a:highlight>
                  <a:srgbClr val="FFFF00"/>
                </a:highlight>
              </a:rPr>
              <a:t>Eo</a:t>
            </a:r>
            <a:r>
              <a:rPr lang="en-US" sz="2800" dirty="0">
                <a:highlight>
                  <a:srgbClr val="FFFF00"/>
                </a:highlight>
              </a:rPr>
              <a:t>.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</a:pPr>
            <a:endParaRPr lang="en-US" sz="2800" dirty="0">
              <a:highlight>
                <a:srgbClr val="FFFF00"/>
              </a:highlight>
            </a:endParaRPr>
          </a:p>
          <a:p>
            <a:pPr marL="285750" indent="-28575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b="1" dirty="0"/>
              <a:t>Over-compound generator: </a:t>
            </a:r>
            <a:r>
              <a:rPr lang="en-US" sz="2800" dirty="0"/>
              <a:t>Extra turns for compensating IR drop in feeder line b/w generator and load.</a:t>
            </a:r>
          </a:p>
          <a:p>
            <a:pPr algn="just">
              <a:lnSpc>
                <a:spcPct val="100000"/>
              </a:lnSpc>
              <a:spcBef>
                <a:spcPts val="600"/>
              </a:spcBef>
            </a:pPr>
            <a:endParaRPr lang="en-US" sz="2800" dirty="0"/>
          </a:p>
          <a:p>
            <a:pPr marL="285750" indent="-285750" algn="just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800" b="1" dirty="0"/>
              <a:t>For strong compounding: </a:t>
            </a:r>
            <a:r>
              <a:rPr lang="en-US" sz="2800" dirty="0"/>
              <a:t>Low resistance addition in parallel with series field (same effect as reducing number of turns) reduces the current in series field. 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sz="2000" b="1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b="1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3420" y="444996"/>
            <a:ext cx="5136058" cy="5886255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D597499-7758-4C80-B42D-5F119EF81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4EA2B7-FC06-401A-8D60-2EB735CF2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6824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003" y="81925"/>
            <a:ext cx="7870397" cy="652063"/>
          </a:xfrm>
        </p:spPr>
        <p:txBody>
          <a:bodyPr>
            <a:noAutofit/>
          </a:bodyPr>
          <a:lstStyle/>
          <a:p>
            <a:r>
              <a:rPr lang="en-US" b="1" u="sng" dirty="0"/>
              <a:t>4.20 Differential compound generator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003" y="970058"/>
            <a:ext cx="5759988" cy="5386291"/>
          </a:xfrm>
        </p:spPr>
        <p:txBody>
          <a:bodyPr>
            <a:normAutofit lnSpcReduction="10000"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 err="1"/>
              <a:t>mmf</a:t>
            </a:r>
            <a:r>
              <a:rPr lang="en-US" sz="3200" dirty="0"/>
              <a:t> of series field acts in opposite direction to that of shunt field =&gt; terminal voltage drops drastically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b="1" dirty="0"/>
              <a:t>How to form DCG : </a:t>
            </a:r>
            <a:r>
              <a:rPr lang="en-US" sz="3200" dirty="0"/>
              <a:t>simply alter the connection of series field windings.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dirty="0"/>
              <a:t>Used in DC arc welders.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200" b="1" dirty="0"/>
              <a:t>Voltage regulation for differential compound =</a:t>
            </a:r>
          </a:p>
          <a:p>
            <a:pPr lvl="1">
              <a:lnSpc>
                <a:spcPct val="100000"/>
              </a:lnSpc>
              <a:spcBef>
                <a:spcPts val="600"/>
              </a:spcBef>
            </a:pPr>
            <a:r>
              <a:rPr lang="en-US" sz="2800" b="1" dirty="0"/>
              <a:t> (No-Load – Full-Load)/Full-Load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b="1" dirty="0"/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b="1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7161" y="1075525"/>
            <a:ext cx="6254839" cy="4532982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88BD70-54BB-47A2-903E-14559A4051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8990D22-D621-4AFF-ABA6-6E23138E7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8019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321734"/>
            <a:ext cx="10905066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u="sng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4.21 Load characteristics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9" y="1782981"/>
            <a:ext cx="4008384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/>
              <a:t>Voltage Regulation under loading condition:</a:t>
            </a:r>
          </a:p>
          <a:p>
            <a:pPr marL="742950" lvl="1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Over-compound : </a:t>
            </a:r>
            <a:r>
              <a:rPr lang="en-US" sz="2000" dirty="0"/>
              <a:t>+10%</a:t>
            </a:r>
            <a:endParaRPr lang="en-US" sz="2000" b="1"/>
          </a:p>
          <a:p>
            <a:pPr marL="742950" lvl="1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Compound : </a:t>
            </a:r>
            <a:r>
              <a:rPr lang="en-US" sz="2000" dirty="0"/>
              <a:t>almost</a:t>
            </a:r>
            <a:r>
              <a:rPr lang="en-US" sz="2000" b="1" dirty="0"/>
              <a:t> </a:t>
            </a:r>
            <a:r>
              <a:rPr lang="en-US" sz="2000" dirty="0"/>
              <a:t>constant</a:t>
            </a:r>
            <a:endParaRPr lang="en-US" sz="2000" b="1"/>
          </a:p>
          <a:p>
            <a:pPr marL="742950" lvl="1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Separate excitation : </a:t>
            </a:r>
            <a:r>
              <a:rPr lang="en-US" sz="2000" dirty="0"/>
              <a:t>-10%</a:t>
            </a:r>
            <a:endParaRPr lang="en-US" sz="2000" b="1"/>
          </a:p>
          <a:p>
            <a:pPr marL="742950" lvl="1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Shunt : </a:t>
            </a:r>
            <a:r>
              <a:rPr lang="en-US" sz="2000" dirty="0"/>
              <a:t>-15%</a:t>
            </a:r>
            <a:endParaRPr lang="en-US" sz="2000" b="1"/>
          </a:p>
          <a:p>
            <a:pPr marL="742950" lvl="1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b="1" dirty="0"/>
              <a:t>Differential compound : </a:t>
            </a:r>
            <a:r>
              <a:rPr lang="en-US" sz="2000" dirty="0"/>
              <a:t>-30%</a:t>
            </a:r>
            <a:endParaRPr lang="en-US" sz="2000" b="1"/>
          </a:p>
          <a:p>
            <a:pPr marL="742950" lvl="1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000" b="1"/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000" b="1"/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000" b="1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28A5161-06F1-46CF-8AD7-844680A59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4601497"/>
            <a:ext cx="1014060" cy="2017580"/>
            <a:chOff x="0" y="4601497"/>
            <a:chExt cx="1014060" cy="2017580"/>
          </a:xfrm>
        </p:grpSpPr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D3F51FEB-38FB-4F6C-9F7B-2F2AFAB65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501760" y="5103257"/>
              <a:ext cx="2017580" cy="1014060"/>
            </a:xfrm>
            <a:prstGeom prst="triangle">
              <a:avLst>
                <a:gd name="adj" fmla="val 50000"/>
              </a:avLst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E547BA6-BAE0-43BB-A7CA-60F69CE25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427916" y="572870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968" y="1248053"/>
            <a:ext cx="6758698" cy="4740865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5995D10D-E9C9-47DB-AE7E-801FEF38F5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19290" y="1"/>
            <a:ext cx="972709" cy="1935307"/>
            <a:chOff x="10918968" y="713127"/>
            <a:chExt cx="1273032" cy="253283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CC1A72C6-3DE4-4EC3-9AD5-9E0D40D8CE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>
              <a:extLst>
                <a:ext uri="{FF2B5EF4-FFF2-40B4-BE49-F238E27FC236}">
                  <a16:creationId xmlns:a16="http://schemas.microsoft.com/office/drawing/2014/main" id="{0B0DA1F1-C391-4EDF-9FE0-23E86E1377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A63F15-FCB2-4F49-B983-2D1F3EA69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6DBAF4-F864-4927-8A63-E6D2ECA33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 smtClean="0"/>
              <a:pPr>
                <a:spcAft>
                  <a:spcPts val="600"/>
                </a:spcAft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316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509" y="104721"/>
            <a:ext cx="7204283" cy="648130"/>
          </a:xfrm>
        </p:spPr>
        <p:txBody>
          <a:bodyPr>
            <a:normAutofit/>
          </a:bodyPr>
          <a:lstStyle/>
          <a:p>
            <a:r>
              <a:rPr lang="en-US" sz="3600" b="1" u="sng" dirty="0"/>
              <a:t>4.1 Generating an AC voltage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674" y="957451"/>
            <a:ext cx="5995178" cy="4143764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DC is inherently AC and is converted to DC by rectification by the commutator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Rotation due to some external force. e.g., motor 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/>
              <a:t>Uniform speed=&gt; Voltage as a function of time.</a:t>
            </a:r>
            <a:endParaRPr lang="en-US" sz="1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2523"/>
          <a:stretch/>
        </p:blipFill>
        <p:spPr>
          <a:xfrm>
            <a:off x="839788" y="3592946"/>
            <a:ext cx="3979573" cy="326505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1626"/>
          <a:stretch/>
        </p:blipFill>
        <p:spPr>
          <a:xfrm>
            <a:off x="6145852" y="457200"/>
            <a:ext cx="4960116" cy="32973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3949" y="3452541"/>
            <a:ext cx="5209137" cy="3297348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45D8E-0F01-4EFB-8F11-991DCA780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44517B-04B3-4A60-8848-A8B4275F6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6273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977" y="0"/>
            <a:ext cx="6153399" cy="985373"/>
          </a:xfrm>
        </p:spPr>
        <p:txBody>
          <a:bodyPr>
            <a:noAutofit/>
          </a:bodyPr>
          <a:lstStyle/>
          <a:p>
            <a:r>
              <a:rPr lang="en-US" b="1" u="sng"/>
              <a:t>4.22 Generator specifications</a:t>
            </a:r>
            <a:endParaRPr lang="en-US" b="1" u="sng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976" y="985373"/>
            <a:ext cx="11103927" cy="4638448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3600" b="1" dirty="0">
                <a:solidFill>
                  <a:srgbClr val="FF0000"/>
                </a:solidFill>
              </a:rPr>
              <a:t>The nameplate of DC generator indicates the power, current, insulation class, </a:t>
            </a:r>
            <a:r>
              <a:rPr lang="en-US" sz="3600" b="1" dirty="0" err="1">
                <a:solidFill>
                  <a:srgbClr val="FF0000"/>
                </a:solidFill>
              </a:rPr>
              <a:t>etc</a:t>
            </a:r>
            <a:r>
              <a:rPr lang="en-US" sz="3600" b="1" dirty="0">
                <a:solidFill>
                  <a:srgbClr val="FF0000"/>
                </a:solidFill>
              </a:rPr>
              <a:t> of the machine.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endParaRPr lang="en-US" sz="20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15" y="2489977"/>
            <a:ext cx="10673885" cy="2997873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5E415A-AA20-4F1B-8121-57D05742A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42D750-C42C-4F63-93A1-7E3D0D86EF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4903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C9CC24-B375-4226-BF2B-61FADBBA6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70A28E-4FD8-4474-A206-E15B5EBB3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84747"/>
            <a:ext cx="12188952" cy="3294207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647E21-5366-4638-AC97-D8CD4111E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r="8214" b="45501"/>
          <a:stretch>
            <a:fillRect/>
          </a:stretch>
        </p:blipFill>
        <p:spPr>
          <a:xfrm flipV="1">
            <a:off x="0" y="0"/>
            <a:ext cx="12191999" cy="4473360"/>
          </a:xfrm>
          <a:custGeom>
            <a:avLst/>
            <a:gdLst>
              <a:gd name="connsiteX0" fmla="*/ 0 w 12191999"/>
              <a:gd name="connsiteY0" fmla="*/ 4473360 h 4473360"/>
              <a:gd name="connsiteX1" fmla="*/ 12191999 w 12191999"/>
              <a:gd name="connsiteY1" fmla="*/ 4473360 h 4473360"/>
              <a:gd name="connsiteX2" fmla="*/ 12191999 w 12191999"/>
              <a:gd name="connsiteY2" fmla="*/ 0 h 4473360"/>
              <a:gd name="connsiteX3" fmla="*/ 0 w 12191999"/>
              <a:gd name="connsiteY3" fmla="*/ 0 h 447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4473360">
                <a:moveTo>
                  <a:pt x="0" y="4473360"/>
                </a:moveTo>
                <a:lnTo>
                  <a:pt x="12191999" y="4473360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925" y="2076450"/>
            <a:ext cx="10684151" cy="13451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Construction of DC generators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4D71BB-A5CC-49EB-9EE1-CB5700B7D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15640" y="6223702"/>
            <a:ext cx="5760720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877650-C737-423A-9BAB-ADA0895F8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7348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 sz="10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31</a:t>
            </a:fld>
            <a:endParaRPr lang="en-US" sz="10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10411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36643"/>
            <a:ext cx="2076497" cy="787120"/>
          </a:xfrm>
          <a:solidFill>
            <a:schemeClr val="accent4">
              <a:lumMod val="20000"/>
              <a:lumOff val="80000"/>
            </a:schemeClr>
          </a:solidFill>
          <a:ln w="5715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u="sng" dirty="0"/>
              <a:t>4.23 Field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2076497" y="136525"/>
            <a:ext cx="9902391" cy="189135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b="1" i="1" dirty="0"/>
              <a:t>Permanent magnets </a:t>
            </a:r>
          </a:p>
          <a:p>
            <a:pPr marL="285750" indent="-2286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b="1" i="1" dirty="0"/>
              <a:t>Electromagnets </a:t>
            </a:r>
          </a:p>
          <a:p>
            <a:pPr marL="285750" indent="-228600" algn="just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400" b="1" i="1" dirty="0"/>
              <a:t>Field windings are wound so that two adjacent poles are opposite in magnetic polarities. </a:t>
            </a:r>
          </a:p>
          <a:p>
            <a:pPr marL="285750" indent="-22860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sz="2000" b="1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AAE9118-0436-4488-AC4A-C14DF6A7B6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" y="2211010"/>
            <a:ext cx="12192002" cy="464699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ounded Rectangle 26">
            <a:extLst>
              <a:ext uri="{FF2B5EF4-FFF2-40B4-BE49-F238E27FC236}">
                <a16:creationId xmlns:a16="http://schemas.microsoft.com/office/drawing/2014/main" id="{1B10F861-B8F1-49C7-BD58-EAB20CEE7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519" y="2742397"/>
            <a:ext cx="3623657" cy="3291840"/>
          </a:xfrm>
          <a:prstGeom prst="rect">
            <a:avLst/>
          </a:prstGeom>
        </p:spPr>
      </p:pic>
      <p:sp>
        <p:nvSpPr>
          <p:cNvPr id="20" name="Rounded Rectangle 16">
            <a:extLst>
              <a:ext uri="{FF2B5EF4-FFF2-40B4-BE49-F238E27FC236}">
                <a16:creationId xmlns:a16="http://schemas.microsoft.com/office/drawing/2014/main" id="{61F6E425-22AB-4DA2-8FAC-58ADB58EF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484" y="2789423"/>
            <a:ext cx="4974336" cy="3197787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F621A3-EEF1-4E57-BFC6-6F2CDB4EC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595959"/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F8055-9DD3-43D4-8C63-B55802DDC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53928" y="6356350"/>
            <a:ext cx="685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>
                <a:solidFill>
                  <a:srgbClr val="595959"/>
                </a:solidFill>
              </a:rPr>
              <a:pPr>
                <a:spcAft>
                  <a:spcPts val="600"/>
                </a:spcAft>
              </a:pPr>
              <a:t>32</a:t>
            </a:fld>
            <a:endParaRPr lang="en-US">
              <a:solidFill>
                <a:srgbClr val="59595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16573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222" y="0"/>
            <a:ext cx="6153399" cy="680573"/>
          </a:xfrm>
        </p:spPr>
        <p:txBody>
          <a:bodyPr>
            <a:noAutofit/>
          </a:bodyPr>
          <a:lstStyle/>
          <a:p>
            <a:r>
              <a:rPr lang="en-US" b="1" u="sng" dirty="0"/>
              <a:t>4.24 Armature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369" y="791302"/>
            <a:ext cx="6545180" cy="4638448"/>
          </a:xfrm>
        </p:spPr>
        <p:txBody>
          <a:bodyPr>
            <a:normAutofit/>
          </a:bodyPr>
          <a:lstStyle/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dirty="0"/>
              <a:t>Rotating part of DC generator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dirty="0"/>
              <a:t>Consist of : Commutator , Iron core and set of coils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b="1" dirty="0"/>
              <a:t>Iron core:</a:t>
            </a:r>
            <a:r>
              <a:rPr lang="en-US" sz="2400" dirty="0"/>
              <a:t> Composed of slotted , iron and laminations =&gt; Decrease in eddy current losses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2400" dirty="0"/>
              <a:t>Insulation done with many layers of papers and are firmly held in place by fiber slot sticks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8376" y="985373"/>
            <a:ext cx="4934147" cy="395315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178084" y="4850275"/>
            <a:ext cx="2121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Cross-sectional view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CF750-FB6C-4BA9-B51D-92994B7F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6FE2E2-1FB4-4D3C-A284-A86B9CABA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33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1355" y="3566064"/>
            <a:ext cx="3408129" cy="3236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7301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338328"/>
            <a:ext cx="10210800" cy="107899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b="1" u="sng"/>
              <a:t>4.25 Commutator and brushes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0BDD0CE-06A4-404B-8A13-580229C1C9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141750"/>
            <a:ext cx="12192000" cy="471625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26">
            <a:extLst>
              <a:ext uri="{FF2B5EF4-FFF2-40B4-BE49-F238E27FC236}">
                <a16:creationId xmlns:a16="http://schemas.microsoft.com/office/drawing/2014/main" id="{EE9899FA-8881-472C-AA59-D08A89CA8A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64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5797" y="2742397"/>
            <a:ext cx="3361037" cy="329184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80B7D90-3DF1-4514-B26D-616BE35553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254749" y="2423160"/>
            <a:ext cx="5613569" cy="3930315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8516" y="2836171"/>
            <a:ext cx="4974336" cy="3108960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5441AD-75BC-46C2-99B9-F15342C49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4839C7-BF56-45F1-898A-D399862D8E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34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97877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1C9CC24-B375-4226-BF2B-61FADBBA6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D70A28E-4FD8-4474-A206-E15B5EBB30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1084747"/>
            <a:ext cx="12188952" cy="3294207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39647E21-5366-4638-AC97-D8CD4111E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r="8214" b="45501"/>
          <a:stretch>
            <a:fillRect/>
          </a:stretch>
        </p:blipFill>
        <p:spPr>
          <a:xfrm flipV="1">
            <a:off x="0" y="0"/>
            <a:ext cx="12191999" cy="4473360"/>
          </a:xfrm>
          <a:custGeom>
            <a:avLst/>
            <a:gdLst>
              <a:gd name="connsiteX0" fmla="*/ 0 w 12191999"/>
              <a:gd name="connsiteY0" fmla="*/ 4473360 h 4473360"/>
              <a:gd name="connsiteX1" fmla="*/ 12191999 w 12191999"/>
              <a:gd name="connsiteY1" fmla="*/ 4473360 h 4473360"/>
              <a:gd name="connsiteX2" fmla="*/ 12191999 w 12191999"/>
              <a:gd name="connsiteY2" fmla="*/ 0 h 4473360"/>
              <a:gd name="connsiteX3" fmla="*/ 0 w 12191999"/>
              <a:gd name="connsiteY3" fmla="*/ 0 h 4473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4473360">
                <a:moveTo>
                  <a:pt x="0" y="4473360"/>
                </a:moveTo>
                <a:lnTo>
                  <a:pt x="12191999" y="4473360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1D189B86-7796-4296-90FB-94905906A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925" y="2076450"/>
            <a:ext cx="10684151" cy="134513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600" b="1" u="sng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Summary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7D6FB83-5D0A-4972-B711-92F3B6204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71575" y="4473360"/>
            <a:ext cx="9469211" cy="865639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algn="ctr"/>
            <a:r>
              <a:rPr lang="en-US" sz="28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Topics: 4.1-4.22</a:t>
            </a:r>
          </a:p>
          <a:p>
            <a:pPr algn="ctr"/>
            <a:r>
              <a:rPr lang="en-US" sz="2800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Assignment: Example 4.1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B3757F-7A24-4CC4-AE2C-A119E89AA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15640" y="6223702"/>
            <a:ext cx="5760720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0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BDAFA-494A-46E8-BA7A-30BDA87A7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67348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 sz="10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35</a:t>
            </a:fld>
            <a:endParaRPr lang="en-US" sz="10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50749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FC7A3AA1-44C4-4CBE-8808-D86A411AD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3032449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FDAB746-A9A3-4EC2-8997-5EB71BC96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16" b="33968"/>
          <a:stretch/>
        </p:blipFill>
        <p:spPr>
          <a:xfrm>
            <a:off x="0" y="1584458"/>
            <a:ext cx="12192000" cy="1393277"/>
          </a:xfrm>
          <a:custGeom>
            <a:avLst/>
            <a:gdLst>
              <a:gd name="connsiteX0" fmla="*/ 0 w 12192000"/>
              <a:gd name="connsiteY0" fmla="*/ 0 h 3049325"/>
              <a:gd name="connsiteX1" fmla="*/ 12192000 w 12192000"/>
              <a:gd name="connsiteY1" fmla="*/ 0 h 3049325"/>
              <a:gd name="connsiteX2" fmla="*/ 12192000 w 12192000"/>
              <a:gd name="connsiteY2" fmla="*/ 3049325 h 3049325"/>
              <a:gd name="connsiteX3" fmla="*/ 0 w 12192000"/>
              <a:gd name="connsiteY3" fmla="*/ 3049325 h 3049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049325">
                <a:moveTo>
                  <a:pt x="0" y="0"/>
                </a:moveTo>
                <a:lnTo>
                  <a:pt x="12192000" y="0"/>
                </a:lnTo>
                <a:lnTo>
                  <a:pt x="12192000" y="3049325"/>
                </a:lnTo>
                <a:lnTo>
                  <a:pt x="0" y="3049325"/>
                </a:lnTo>
                <a:close/>
              </a:path>
            </a:pathLst>
          </a:cu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151" y="338328"/>
            <a:ext cx="6412054" cy="17739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1" u="sng" dirty="0">
                <a:solidFill>
                  <a:srgbClr val="FFFFFF"/>
                </a:solidFill>
              </a:rPr>
              <a:t>4.2 Direct-Current Generators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55641" y="0"/>
            <a:ext cx="5601897" cy="25903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Brush switching from one slip ring to another when polarity is about to change.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</a:rPr>
              <a:t>Usage of commutator(Slip ring cut in half and is insulated from one another).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91C9E05-1ED5-4438-8E0F-382199749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2805364"/>
            <a:ext cx="12188952" cy="405263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7182" y="3032449"/>
            <a:ext cx="3531993" cy="31089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5641" y="3067702"/>
            <a:ext cx="5166360" cy="3038453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53F2FB-0D81-41AA-8A68-E9429FF20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0" y="6223702"/>
            <a:ext cx="5029200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sz="1100" kern="1200">
                <a:solidFill>
                  <a:srgbClr val="898989"/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22B41F-0866-45A1-BD47-CE65E8190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7352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 sz="110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 sz="1100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0785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lowchart: Document 16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rgbClr val="1F236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71163"/>
            <a:ext cx="5960950" cy="5374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 u="sng" kern="1200" dirty="0">
                <a:latin typeface="+mj-lt"/>
                <a:ea typeface="+mj-ea"/>
                <a:cs typeface="+mj-cs"/>
              </a:rPr>
              <a:t>4.2 Direct-Current Generators</a:t>
            </a:r>
          </a:p>
        </p:txBody>
      </p:sp>
      <p:pic>
        <p:nvPicPr>
          <p:cNvPr id="10" name="AC and DC Generator PHYSICS">
            <a:hlinkClick r:id="" action="ppaction://media"/>
            <a:extLst>
              <a:ext uri="{FF2B5EF4-FFF2-40B4-BE49-F238E27FC236}">
                <a16:creationId xmlns:a16="http://schemas.microsoft.com/office/drawing/2014/main" id="{22F098F7-2272-46B0-8CE6-2A540E54C22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62187" y="825572"/>
            <a:ext cx="8199772" cy="5206855"/>
          </a:xfrm>
          <a:prstGeom prst="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B7D1620-7A67-41E3-8578-A6263D784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5960951" cy="36512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73E3FE3-9FBB-4973-AA40-A81838A51D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26476" y="6356350"/>
            <a:ext cx="625443" cy="36512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fld id="{7525300A-58DC-40DB-8266-5DAB654BB66A}" type="slidenum">
              <a:rPr lang="en-US" smtClean="0"/>
              <a:pPr algn="l"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68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7" y="321734"/>
            <a:ext cx="8514601" cy="11357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b="1" u="sng" dirty="0"/>
              <a:t>4.3 Difference between AC and DC Generators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12209CB-3E4C-43AE-B507-08269FAE89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94720" y="0"/>
            <a:ext cx="1097280" cy="1097280"/>
            <a:chOff x="11094720" y="0"/>
            <a:chExt cx="1097280" cy="1097280"/>
          </a:xfrm>
        </p:grpSpPr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1094720" y="0"/>
              <a:ext cx="1097280" cy="1097280"/>
            </a:xfrm>
            <a:prstGeom prst="triangle">
              <a:avLst>
                <a:gd name="adj" fmla="val 10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BCB7912-FEA6-4C89-8E9B-D95EF1564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189552" y="127618"/>
              <a:ext cx="457894" cy="457894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8057" y="1750890"/>
            <a:ext cx="7509932" cy="4393982"/>
          </a:xfrm>
        </p:spPr>
        <p:txBody>
          <a:bodyPr vert="horz" lIns="91440" tIns="45720" rIns="91440" bIns="45720" rtlCol="0">
            <a:normAutofit/>
          </a:bodyPr>
          <a:lstStyle/>
          <a:p>
            <a:pPr marL="57150" algn="just"/>
            <a:r>
              <a:rPr lang="en-US" sz="3200" dirty="0"/>
              <a:t>Differ in the way the coils are connected to external circuit</a:t>
            </a:r>
          </a:p>
          <a:p>
            <a:pPr marL="285750" indent="-228600" algn="just">
              <a:buFont typeface="Arial" panose="020B0604020202020204" pitchFamily="34" charset="0"/>
              <a:buChar char="•"/>
            </a:pPr>
            <a:r>
              <a:rPr lang="en-US" sz="3200" dirty="0"/>
              <a:t>AC generator carry </a:t>
            </a:r>
            <a:r>
              <a:rPr lang="en-US" sz="3200" b="1" dirty="0">
                <a:highlight>
                  <a:srgbClr val="FFFF00"/>
                </a:highlight>
              </a:rPr>
              <a:t>slip rings</a:t>
            </a:r>
          </a:p>
          <a:p>
            <a:pPr marL="285750" indent="-228600" algn="just">
              <a:buFont typeface="Arial" panose="020B0604020202020204" pitchFamily="34" charset="0"/>
              <a:buChar char="•"/>
            </a:pPr>
            <a:r>
              <a:rPr lang="en-US" sz="3200" dirty="0"/>
              <a:t>DC generator carry </a:t>
            </a:r>
            <a:r>
              <a:rPr lang="en-US" sz="3200" b="1" dirty="0">
                <a:highlight>
                  <a:srgbClr val="FFFF00"/>
                </a:highlight>
              </a:rPr>
              <a:t>commutator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9870" y="713127"/>
            <a:ext cx="2994040" cy="2635439"/>
          </a:xfrm>
          <a:prstGeom prst="rect">
            <a:avLst/>
          </a:prstGeom>
        </p:spPr>
      </p:pic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523"/>
          <a:stretch/>
        </p:blipFill>
        <p:spPr>
          <a:xfrm>
            <a:off x="8119870" y="3509433"/>
            <a:ext cx="3222069" cy="2635439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BD20FC-1655-439A-B762-484E958375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F1B9FA-6DD6-4FAD-81A2-2C0213F93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05333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450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0792D4F-247E-46FE-85FC-881DEFA41D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005"/>
          <a:stretch/>
        </p:blipFill>
        <p:spPr>
          <a:xfrm>
            <a:off x="422381" y="320040"/>
            <a:ext cx="11344190" cy="4305291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FA3CD3A3-D3C1-4567-BEC0-3A50E9A3A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4782312"/>
            <a:ext cx="11548872" cy="1755648"/>
          </a:xfrm>
          <a:prstGeom prst="rect">
            <a:avLst/>
          </a:prstGeom>
          <a:solidFill>
            <a:schemeClr val="tx1">
              <a:alpha val="93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2380" y="4867772"/>
            <a:ext cx="3637539" cy="13441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b="1" u="sng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4.4 Improving the wave shape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56D13EF-D431-4D0F-BFFC-1B5A686FF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4059936" y="5237979"/>
            <a:ext cx="0" cy="914400"/>
          </a:xfrm>
          <a:prstGeom prst="line">
            <a:avLst/>
          </a:prstGeom>
          <a:ln w="19050">
            <a:solidFill>
              <a:schemeClr val="bg1">
                <a:alpha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0734" y="4844913"/>
            <a:ext cx="7392737" cy="168390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Improving pulsating DC voltage by using 4 coils</a:t>
            </a:r>
          </a:p>
          <a:p>
            <a:pPr marL="285750" indent="-2286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bg1"/>
                </a:solidFill>
              </a:rPr>
              <a:t>Flux cutting depends upon the position of coils in the magnetic field.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17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2BACA0-F1E8-44F8-84D9-F8243FE46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379975" y="6556248"/>
            <a:ext cx="457601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en-US" kern="1200">
                <a:solidFill>
                  <a:schemeClr val="tx1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EE 250-Electrical Machinery Fundamentals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65AC9-A880-414A-A792-886DACE8AC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34650" y="6556248"/>
            <a:ext cx="81915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525300A-58DC-40DB-8266-5DAB654BB66A}" type="slidenum">
              <a:rPr lang="en-US">
                <a:solidFill>
                  <a:schemeClr val="tx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326725" y="2052192"/>
            <a:ext cx="28333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000" b="1" dirty="0"/>
              <a:t>Armature construction</a:t>
            </a:r>
            <a:endParaRPr lang="en-US" sz="2000" b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6AAE00-49CC-40F5-BCB1-12A6ADFEE83A}"/>
              </a:ext>
            </a:extLst>
          </p:cNvPr>
          <p:cNvSpPr txBox="1"/>
          <p:nvPr/>
        </p:nvSpPr>
        <p:spPr>
          <a:xfrm>
            <a:off x="9515781" y="320040"/>
            <a:ext cx="2037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800" b="1" dirty="0">
                <a:solidFill>
                  <a:srgbClr val="FF0000"/>
                </a:solidFill>
              </a:rPr>
              <a:t>Lap Winding</a:t>
            </a:r>
          </a:p>
        </p:txBody>
      </p:sp>
    </p:spTree>
    <p:extLst>
      <p:ext uri="{BB962C8B-B14F-4D97-AF65-F5344CB8AC3E}">
        <p14:creationId xmlns:p14="http://schemas.microsoft.com/office/powerpoint/2010/main" val="128396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8804" y="3048262"/>
            <a:ext cx="5392457" cy="38360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4" y="121150"/>
            <a:ext cx="5653778" cy="702303"/>
          </a:xfrm>
        </p:spPr>
        <p:txBody>
          <a:bodyPr>
            <a:normAutofit/>
          </a:bodyPr>
          <a:lstStyle/>
          <a:p>
            <a:r>
              <a:rPr lang="en-US" sz="3600" b="1" u="sng" dirty="0"/>
              <a:t>4.4 Improving the wave shape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283716" y="3221325"/>
            <a:ext cx="592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45°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602" y="294068"/>
            <a:ext cx="6070398" cy="2927257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half" idx="2"/>
          </p:nvPr>
        </p:nvSpPr>
        <p:spPr>
          <a:xfrm>
            <a:off x="75554" y="1160497"/>
            <a:ext cx="6245432" cy="4521766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spcBef>
                <a:spcPts val="600"/>
              </a:spcBef>
              <a:spcAft>
                <a:spcPts val="800"/>
              </a:spcAft>
              <a:buFont typeface="Wingdings" panose="05000000000000000000" pitchFamily="2" charset="2"/>
              <a:buChar char="ü"/>
            </a:pPr>
            <a:r>
              <a:rPr lang="en-US" sz="4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4400" baseline="-25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and </a:t>
            </a:r>
            <a:r>
              <a:rPr lang="en-US" sz="4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4400" baseline="-25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400" dirty="0">
                <a:ea typeface="Calibri" panose="020F0502020204030204" pitchFamily="34" charset="0"/>
                <a:cs typeface="Times New Roman" panose="02020603050405020304" pitchFamily="18" charset="0"/>
              </a:rPr>
              <a:t>will be equal and opposite in polarity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4400" dirty="0"/>
              <a:t>So, </a:t>
            </a:r>
            <a:r>
              <a:rPr lang="en-US" sz="4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4400" baseline="-25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4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400" dirty="0"/>
              <a:t>+</a:t>
            </a: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4400" baseline="-25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</a:t>
            </a:r>
            <a:r>
              <a:rPr lang="en-US" sz="4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400" dirty="0"/>
              <a:t>+</a:t>
            </a: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4400" baseline="-25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US" sz="4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400" dirty="0"/>
              <a:t>+</a:t>
            </a:r>
            <a:r>
              <a:rPr lang="en-US" sz="4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US" sz="4400" baseline="-250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US" sz="4400" baseline="-25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4400" dirty="0"/>
              <a:t>=0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Font typeface="Wingdings" panose="05000000000000000000" pitchFamily="2" charset="2"/>
              <a:buChar char="ü"/>
            </a:pPr>
            <a:r>
              <a:rPr lang="en-US" sz="4400" dirty="0"/>
              <a:t>So no current will flow in closed loop=&gt; No I</a:t>
            </a:r>
            <a:r>
              <a:rPr lang="en-US" sz="4400" baseline="30000" dirty="0"/>
              <a:t>2</a:t>
            </a:r>
            <a:r>
              <a:rPr lang="en-US" sz="4400" dirty="0"/>
              <a:t>R</a:t>
            </a:r>
            <a:r>
              <a:rPr lang="en-US" sz="4400" baseline="-25000" dirty="0"/>
              <a:t> </a:t>
            </a:r>
            <a:endParaRPr lang="en-US" sz="4400" dirty="0"/>
          </a:p>
          <a:p>
            <a:pPr>
              <a:lnSpc>
                <a:spcPct val="100000"/>
              </a:lnSpc>
              <a:spcBef>
                <a:spcPts val="600"/>
              </a:spcBef>
            </a:pPr>
            <a:endParaRPr lang="en-US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C39293-184D-45DA-8F71-C119BDB3F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9DCC70-71A2-4180-9E22-E29E4752C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E7F9AF-4A30-488C-B450-0E3ED488AAF8}"/>
              </a:ext>
            </a:extLst>
          </p:cNvPr>
          <p:cNvSpPr txBox="1"/>
          <p:nvPr/>
        </p:nvSpPr>
        <p:spPr>
          <a:xfrm>
            <a:off x="344556" y="5497597"/>
            <a:ext cx="538698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Ripple Factor= RMS AC value to DC Value</a:t>
            </a:r>
          </a:p>
          <a:p>
            <a:pPr algn="ctr"/>
            <a:r>
              <a:rPr lang="en-US" sz="2400" b="1" dirty="0">
                <a:solidFill>
                  <a:srgbClr val="FF0000"/>
                </a:solidFill>
              </a:rPr>
              <a:t>5% in modern DC Generators</a:t>
            </a:r>
          </a:p>
        </p:txBody>
      </p:sp>
    </p:spTree>
    <p:extLst>
      <p:ext uri="{BB962C8B-B14F-4D97-AF65-F5344CB8AC3E}">
        <p14:creationId xmlns:p14="http://schemas.microsoft.com/office/powerpoint/2010/main" val="378064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6" y="1185677"/>
            <a:ext cx="5392457" cy="383601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356" y="137906"/>
            <a:ext cx="5163448" cy="547505"/>
          </a:xfrm>
        </p:spPr>
        <p:txBody>
          <a:bodyPr/>
          <a:lstStyle/>
          <a:p>
            <a:r>
              <a:rPr lang="en-US" b="1" dirty="0"/>
              <a:t>4.4 </a:t>
            </a:r>
            <a:r>
              <a:rPr lang="en-US" b="1" u="sng" dirty="0"/>
              <a:t>Improving the wave shape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723016" y="1352743"/>
            <a:ext cx="592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45°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984" y="3389290"/>
            <a:ext cx="6114612" cy="326479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1602" y="294068"/>
            <a:ext cx="6070398" cy="2927257"/>
          </a:xfrm>
          <a:prstGeom prst="rect">
            <a:avLst/>
          </a:prstGeom>
        </p:spPr>
      </p:pic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79A2140-3C30-401D-AEAF-FD9169090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ES"/>
              <a:t>EE 250-Electrical Machinery Fundamentals</a:t>
            </a:r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D7601254-80E1-4E14-8DF5-93BACE0A3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25300A-58DC-40DB-8266-5DAB654BB66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871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1610</TotalTime>
  <Words>1577</Words>
  <Application>Microsoft Office PowerPoint</Application>
  <PresentationFormat>Widescreen</PresentationFormat>
  <Paragraphs>259</Paragraphs>
  <Slides>35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2" baseType="lpstr">
      <vt:lpstr>Arial</vt:lpstr>
      <vt:lpstr>Calibri</vt:lpstr>
      <vt:lpstr>Calibri Light</vt:lpstr>
      <vt:lpstr>Times New Roman</vt:lpstr>
      <vt:lpstr>Tw Cen MT</vt:lpstr>
      <vt:lpstr>Wingdings</vt:lpstr>
      <vt:lpstr>Office Theme</vt:lpstr>
      <vt:lpstr>Electrical Machinery Fundamentals</vt:lpstr>
      <vt:lpstr>Chapter 4 Direct-Current Generators</vt:lpstr>
      <vt:lpstr>4.1 Generating an AC voltage</vt:lpstr>
      <vt:lpstr>4.2 Direct-Current Generators</vt:lpstr>
      <vt:lpstr>4.2 Direct-Current Generators</vt:lpstr>
      <vt:lpstr>4.3 Difference between AC and DC Generators</vt:lpstr>
      <vt:lpstr>4.4 Improving the wave shape</vt:lpstr>
      <vt:lpstr>4.4 Improving the wave shape</vt:lpstr>
      <vt:lpstr>4.4 Improving the wave shape</vt:lpstr>
      <vt:lpstr>4.5 Induced voltage</vt:lpstr>
      <vt:lpstr>4.6 Neutral zones</vt:lpstr>
      <vt:lpstr>4.7 Value of induced voltage</vt:lpstr>
      <vt:lpstr>4.8 Generator under load</vt:lpstr>
      <vt:lpstr>4.8 Generator under load</vt:lpstr>
      <vt:lpstr>4.9 Armature reaction</vt:lpstr>
      <vt:lpstr>4.9 Armature reaction</vt:lpstr>
      <vt:lpstr>4.10 Shifting the brushes to improve commutation</vt:lpstr>
      <vt:lpstr>4.11 Commutating Poles</vt:lpstr>
      <vt:lpstr>4.12 Separately excited generator</vt:lpstr>
      <vt:lpstr>4.13 No-load operation and saturation curve</vt:lpstr>
      <vt:lpstr>4.13 No-load operation and saturation curve</vt:lpstr>
      <vt:lpstr>4.14 Shunt generator</vt:lpstr>
      <vt:lpstr>4.15 Controlling the voltage of a shunt generator</vt:lpstr>
      <vt:lpstr>4.16 Equivalent circuit </vt:lpstr>
      <vt:lpstr>4.17 Separately excited generator under load</vt:lpstr>
      <vt:lpstr>4.18 Shunt generator under load</vt:lpstr>
      <vt:lpstr>4.19 Compound generator</vt:lpstr>
      <vt:lpstr>4.20 Differential compound generator</vt:lpstr>
      <vt:lpstr>4.21 Load characteristics</vt:lpstr>
      <vt:lpstr>4.22 Generator specifications</vt:lpstr>
      <vt:lpstr>Construction of DC generators</vt:lpstr>
      <vt:lpstr>4.23 Field</vt:lpstr>
      <vt:lpstr>4.24 Armature</vt:lpstr>
      <vt:lpstr>4.25 Commutator and brushes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Conventional and Electron Current Flow</dc:title>
  <dc:creator>Umar Virk</dc:creator>
  <cp:lastModifiedBy>Dr. Aashir Walid</cp:lastModifiedBy>
  <cp:revision>142</cp:revision>
  <dcterms:created xsi:type="dcterms:W3CDTF">2016-09-07T16:18:06Z</dcterms:created>
  <dcterms:modified xsi:type="dcterms:W3CDTF">2021-04-16T19:52:12Z</dcterms:modified>
</cp:coreProperties>
</file>

<file path=docProps/thumbnail.jpeg>
</file>